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5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251200" y="1689900"/>
            <a:ext cx="3611126" cy="7213270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770467"/>
            <a:ext cx="4616035" cy="4512735"/>
          </a:xfrm>
        </p:spPr>
        <p:txBody>
          <a:bodyPr anchor="b">
            <a:normAutofit/>
          </a:bodyPr>
          <a:lstStyle>
            <a:lvl1pPr algn="l">
              <a:defRPr sz="3300">
                <a:effectLst/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0" y="5552254"/>
            <a:ext cx="3715688" cy="2763895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FB27-E765-43DA-A80C-A12677C221ED}" type="datetimeFigureOut">
              <a:rPr lang="th-TH" smtClean="0"/>
              <a:t>12/06/63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3EE6-5D13-4418-BA14-04DCEB7B4A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4755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00050" y="770467"/>
            <a:ext cx="6057900" cy="4512733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1502" y="5552252"/>
            <a:ext cx="5460999" cy="6604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FB27-E765-43DA-A80C-A12677C221ED}" type="datetimeFigureOut">
              <a:rPr lang="th-TH" smtClean="0"/>
              <a:t>12/06/63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3EE6-5D13-4418-BA14-04DCEB7B4A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2858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770467"/>
            <a:ext cx="6057900" cy="4182533"/>
          </a:xfrm>
        </p:spPr>
        <p:txBody>
          <a:bodyPr anchor="ctr">
            <a:normAutofit/>
          </a:bodyPr>
          <a:lstStyle>
            <a:lvl1pPr algn="l">
              <a:defRPr sz="2100" b="0" cap="all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5943600"/>
            <a:ext cx="4787664" cy="27516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FB27-E765-43DA-A80C-A12677C221ED}" type="datetimeFigureOut">
              <a:rPr lang="th-TH" smtClean="0"/>
              <a:t>12/06/63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3EE6-5D13-4418-BA14-04DCEB7B4A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9662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13" y="770467"/>
            <a:ext cx="5144840" cy="4182533"/>
          </a:xfrm>
        </p:spPr>
        <p:txBody>
          <a:bodyPr anchor="ctr">
            <a:normAutofit/>
          </a:bodyPr>
          <a:lstStyle>
            <a:lvl1pPr algn="l">
              <a:defRPr sz="2100" b="0" cap="all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00101" y="4953000"/>
            <a:ext cx="4801850" cy="697089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6212657"/>
            <a:ext cx="4786771" cy="248261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FB27-E765-43DA-A80C-A12677C221ED}" type="datetimeFigureOut">
              <a:rPr lang="th-TH" smtClean="0"/>
              <a:t>12/06/63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3EE6-5D13-4418-BA14-04DCEB7B4A4C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171451" y="10264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2151" y="3999091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6201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4953000"/>
            <a:ext cx="4786771" cy="2451800"/>
          </a:xfrm>
        </p:spPr>
        <p:txBody>
          <a:bodyPr anchor="b">
            <a:normAutofit/>
          </a:bodyPr>
          <a:lstStyle>
            <a:lvl1pPr algn="l">
              <a:defRPr sz="2100" b="0" cap="all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7414305"/>
            <a:ext cx="4787664" cy="1280961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FB27-E765-43DA-A80C-A12677C221ED}" type="datetimeFigureOut">
              <a:rPr lang="th-TH" smtClean="0"/>
              <a:t>12/06/63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3EE6-5D13-4418-BA14-04DCEB7B4A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3800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13" y="770467"/>
            <a:ext cx="5144840" cy="4182533"/>
          </a:xfrm>
        </p:spPr>
        <p:txBody>
          <a:bodyPr anchor="ctr">
            <a:normAutofit/>
          </a:bodyPr>
          <a:lstStyle>
            <a:lvl1pPr algn="l">
              <a:defRPr sz="2100" b="0" cap="all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0050" y="5613400"/>
            <a:ext cx="4786771" cy="151647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7154334"/>
            <a:ext cx="4786770" cy="154093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FB27-E765-43DA-A80C-A12677C221ED}" type="datetimeFigureOut">
              <a:rPr lang="th-TH" smtClean="0"/>
              <a:t>12/06/63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3EE6-5D13-4418-BA14-04DCEB7B4A4C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171451" y="10264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2151" y="3999091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7348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770467"/>
            <a:ext cx="5644244" cy="418253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100" b="0" dirty="0"/>
            </a:lvl1pPr>
          </a:lstStyle>
          <a:p>
            <a:pPr marL="0" lvl="0"/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0050" y="5674549"/>
            <a:ext cx="4786771" cy="121073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6885285"/>
            <a:ext cx="4786770" cy="180998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FB27-E765-43DA-A80C-A12677C221ED}" type="datetimeFigureOut">
              <a:rPr lang="th-TH" smtClean="0"/>
              <a:t>12/06/63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3EE6-5D13-4418-BA14-04DCEB7B4A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5248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>
            <a:normAutofit/>
          </a:bodyPr>
          <a:lstStyle>
            <a:lvl1pPr algn="l">
              <a:defRPr sz="21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1" y="770468"/>
            <a:ext cx="4916150" cy="5442190"/>
          </a:xfrm>
        </p:spPr>
        <p:txBody>
          <a:bodyPr vert="eaVert" anchor="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FB27-E765-43DA-A80C-A12677C221ED}" type="datetimeFigureOut">
              <a:rPr lang="th-TH" smtClean="0"/>
              <a:t>12/06/63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3EE6-5D13-4418-BA14-04DCEB7B4A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6093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24804" y="770467"/>
            <a:ext cx="1533146" cy="6383867"/>
          </a:xfrm>
        </p:spPr>
        <p:txBody>
          <a:bodyPr vert="eaVert">
            <a:normAutofit/>
          </a:bodyPr>
          <a:lstStyle>
            <a:lvl1pPr>
              <a:defRPr sz="21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0" y="770467"/>
            <a:ext cx="4387509" cy="7924800"/>
          </a:xfrm>
        </p:spPr>
        <p:txBody>
          <a:bodyPr vert="eaVert" anchor="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FB27-E765-43DA-A80C-A12677C221ED}" type="datetimeFigureOut">
              <a:rPr lang="th-TH" smtClean="0"/>
              <a:t>12/06/63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3EE6-5D13-4418-BA14-04DCEB7B4A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839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1" y="770467"/>
            <a:ext cx="4916150" cy="5442190"/>
          </a:xfrm>
        </p:spPr>
        <p:txBody>
          <a:bodyPr anchor="ctr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FB27-E765-43DA-A80C-A12677C221ED}" type="datetimeFigureOut">
              <a:rPr lang="th-TH" smtClean="0"/>
              <a:t>12/06/63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3EE6-5D13-4418-BA14-04DCEB7B4A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433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861733"/>
            <a:ext cx="4801851" cy="3350919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1" y="6481704"/>
            <a:ext cx="4801850" cy="221356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FB27-E765-43DA-A80C-A12677C221ED}" type="datetimeFigureOut">
              <a:rPr lang="th-TH" smtClean="0"/>
              <a:t>12/06/63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3EE6-5D13-4418-BA14-04DCEB7B4A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492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00051" y="770467"/>
            <a:ext cx="2962475" cy="5442186"/>
          </a:xfrm>
        </p:spPr>
        <p:txBody>
          <a:bodyPr anchor="ctr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3496771" y="770466"/>
            <a:ext cx="2961179" cy="5429956"/>
          </a:xfrm>
        </p:spPr>
        <p:txBody>
          <a:bodyPr anchor="ctr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FB27-E765-43DA-A80C-A12677C221ED}" type="datetimeFigureOut">
              <a:rPr lang="th-TH" smtClean="0"/>
              <a:t>12/06/63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3EE6-5D13-4418-BA14-04DCEB7B4A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059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1" y="770467"/>
            <a:ext cx="2787650" cy="880533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" y="1651001"/>
            <a:ext cx="2959100" cy="4561652"/>
          </a:xfrm>
        </p:spPr>
        <p:txBody>
          <a:bodyPr anchor="t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1263" y="818622"/>
            <a:ext cx="2823038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6772" y="1651000"/>
            <a:ext cx="2967529" cy="4549422"/>
          </a:xfrm>
        </p:spPr>
        <p:txBody>
          <a:bodyPr anchor="t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FB27-E765-43DA-A80C-A12677C221ED}" type="datetimeFigureOut">
              <a:rPr lang="th-TH" smtClean="0"/>
              <a:t>12/06/63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3EE6-5D13-4418-BA14-04DCEB7B4A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202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FB27-E765-43DA-A80C-A12677C221ED}" type="datetimeFigureOut">
              <a:rPr lang="th-TH" smtClean="0"/>
              <a:t>12/06/63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3EE6-5D13-4418-BA14-04DCEB7B4A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406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FB27-E765-43DA-A80C-A12677C221ED}" type="datetimeFigureOut">
              <a:rPr lang="th-TH" smtClean="0"/>
              <a:t>12/06/63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3EE6-5D13-4418-BA14-04DCEB7B4A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892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0" y="770467"/>
            <a:ext cx="2400300" cy="2201333"/>
          </a:xfrm>
        </p:spPr>
        <p:txBody>
          <a:bodyPr anchor="b">
            <a:normAutofit/>
          </a:bodyPr>
          <a:lstStyle>
            <a:lvl1pPr algn="l">
              <a:defRPr sz="15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770467"/>
            <a:ext cx="3329066" cy="7924800"/>
          </a:xfrm>
        </p:spPr>
        <p:txBody>
          <a:bodyPr anchor="ctr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0" y="3191937"/>
            <a:ext cx="2400300" cy="302071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FB27-E765-43DA-A80C-A12677C221ED}" type="datetimeFigureOut">
              <a:rPr lang="th-TH" smtClean="0"/>
              <a:t>12/06/63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3EE6-5D13-4418-BA14-04DCEB7B4A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46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850" y="2091267"/>
            <a:ext cx="2672444" cy="16510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71500" y="1320800"/>
            <a:ext cx="2460731" cy="693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72021" y="3962400"/>
            <a:ext cx="2673167" cy="3008489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FB27-E765-43DA-A80C-A12677C221ED}" type="datetimeFigureOut">
              <a:rPr lang="th-TH" smtClean="0"/>
              <a:t>12/06/63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0050" y="8915401"/>
            <a:ext cx="4358793" cy="527403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3EE6-5D13-4418-BA14-04DCEB7B4A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968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003006" y="5625631"/>
            <a:ext cx="1852842" cy="384010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1" y="770468"/>
            <a:ext cx="4916150" cy="5442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72684" y="8915405"/>
            <a:ext cx="900347" cy="52740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CA0FB27-E765-43DA-A80C-A12677C221ED}" type="datetimeFigureOut">
              <a:rPr lang="th-TH" smtClean="0"/>
              <a:t>12/06/63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0050" y="8915401"/>
            <a:ext cx="4358793" cy="52740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0820" y="8057803"/>
            <a:ext cx="642680" cy="9676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1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E483EE6-5D13-4418-BA14-04DCEB7B4A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00540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4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g"/><Relationship Id="rId7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10" Type="http://schemas.openxmlformats.org/officeDocument/2006/relationships/image" Target="../media/image8.jp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รูปภาพ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2527"/>
            <a:ext cx="6858000" cy="3920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" y="-31056"/>
            <a:ext cx="6857998" cy="2063055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9185" y="55316"/>
            <a:ext cx="5829300" cy="1054100"/>
          </a:xfrm>
        </p:spPr>
        <p:txBody>
          <a:bodyPr>
            <a:normAutofit fontScale="90000"/>
          </a:bodyPr>
          <a:lstStyle/>
          <a:p>
            <a:r>
              <a:rPr lang="th-TH" sz="7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+mn-cs"/>
              </a:rPr>
              <a:t>ข่าวประชาสัมพันธ์</a:t>
            </a:r>
            <a:endParaRPr lang="th-TH" sz="7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cs typeface="+mn-cs"/>
            </a:endParaRPr>
          </a:p>
        </p:txBody>
      </p:sp>
      <p:sp>
        <p:nvSpPr>
          <p:cNvPr id="10" name="ชื่อเรื่องรอง 9"/>
          <p:cNvSpPr>
            <a:spLocks noGrp="1"/>
          </p:cNvSpPr>
          <p:nvPr>
            <p:ph type="subTitle" idx="1"/>
          </p:nvPr>
        </p:nvSpPr>
        <p:spPr>
          <a:xfrm>
            <a:off x="597693" y="3233888"/>
            <a:ext cx="5143500" cy="2391656"/>
          </a:xfrm>
        </p:spPr>
        <p:txBody>
          <a:bodyPr/>
          <a:lstStyle/>
          <a:p>
            <a:r>
              <a:rPr lang="th-TH" dirty="0" smtClean="0"/>
              <a:t> </a:t>
            </a:r>
            <a:endParaRPr lang="th-TH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9167" l="0" r="100000">
                        <a14:foregroundMark x1="25238" y1="94583" x2="25238" y2="94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" y="100861"/>
            <a:ext cx="1166812" cy="1333500"/>
          </a:xfrm>
          <a:prstGeom prst="rect">
            <a:avLst/>
          </a:prstGeom>
        </p:spPr>
      </p:pic>
      <p:sp>
        <p:nvSpPr>
          <p:cNvPr id="6" name="กล่องข้อความ 5"/>
          <p:cNvSpPr txBox="1"/>
          <p:nvPr/>
        </p:nvSpPr>
        <p:spPr>
          <a:xfrm>
            <a:off x="1463845" y="790830"/>
            <a:ext cx="5676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</a:rPr>
              <a:t>สำนักงานเขตพื้นที่การศึกษาประถมศึกษาบุรีรัมย์  เขต  4</a:t>
            </a:r>
            <a:r>
              <a:rPr lang="th-TH" sz="2400" dirty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     </a:t>
            </a:r>
          </a:p>
          <a:p>
            <a:r>
              <a:rPr lang="en-US" sz="2400" i="1" dirty="0">
                <a:solidFill>
                  <a:srgbClr val="7030A0"/>
                </a:solidFill>
              </a:rPr>
              <a:t> </a:t>
            </a:r>
            <a:r>
              <a:rPr lang="en-US" sz="2400" i="1" dirty="0" smtClean="0">
                <a:solidFill>
                  <a:srgbClr val="7030A0"/>
                </a:solidFill>
              </a:rPr>
              <a:t>            </a:t>
            </a:r>
            <a:r>
              <a:rPr lang="en-US" sz="2000" i="1" dirty="0" smtClean="0">
                <a:solidFill>
                  <a:srgbClr val="7030A0"/>
                </a:solidFill>
              </a:rPr>
              <a:t>www.buriram4.go.th</a:t>
            </a:r>
            <a:r>
              <a:rPr lang="th-TH" sz="2400" i="1" dirty="0" smtClean="0">
                <a:solidFill>
                  <a:srgbClr val="7030A0"/>
                </a:solidFill>
              </a:rPr>
              <a:t> </a:t>
            </a:r>
            <a:endParaRPr lang="th-TH" sz="2400" b="1" i="1" dirty="0">
              <a:solidFill>
                <a:srgbClr val="FF0000"/>
              </a:solidFill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5016501" y="1284472"/>
            <a:ext cx="1841498" cy="4308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  มิถุนายน 2563</a:t>
            </a:r>
            <a:endParaRPr lang="th-TH" sz="2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-2" y="1649162"/>
            <a:ext cx="6857999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th-TH" b="1" i="1" dirty="0" smtClean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รับผิดชอบงาน</a:t>
            </a:r>
            <a:r>
              <a:rPr lang="th-TH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ในหน้าที่  </a:t>
            </a:r>
            <a:r>
              <a:rPr lang="th-TH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</a:t>
            </a:r>
            <a:r>
              <a:rPr lang="th-TH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ดีเป็นเลิศ  เชิดชูคุณธรรม  นำเทคโนโลยี  บริหารดีตามหลักธรรมา</a:t>
            </a:r>
            <a:r>
              <a:rPr lang="th-TH" b="1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ภิ</a:t>
            </a:r>
            <a:r>
              <a:rPr lang="th-TH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บาล</a:t>
            </a:r>
            <a:endParaRPr lang="th-TH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995" y="-239252"/>
            <a:ext cx="2553938" cy="1914590"/>
          </a:xfrm>
          <a:prstGeom prst="rect">
            <a:avLst/>
          </a:prstGeom>
        </p:spPr>
      </p:pic>
      <p:sp>
        <p:nvSpPr>
          <p:cNvPr id="21" name="กล่องข้อความ 20"/>
          <p:cNvSpPr txBox="1"/>
          <p:nvPr/>
        </p:nvSpPr>
        <p:spPr>
          <a:xfrm>
            <a:off x="-2" y="6428125"/>
            <a:ext cx="6659191" cy="286232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วันพฤหัสบดีที่  11 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มิถุนายน 2563 เวลา </a:t>
            </a:r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15.00 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น.</a:t>
            </a:r>
          </a:p>
          <a:p>
            <a:r>
              <a:rPr lang="th-TH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 นายศักดา  จันทร์ฝอย  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ผู้อำนวยการสำนักงานเขตพื้นที่การศึกษา</a:t>
            </a:r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ประถมศึกษา 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เขต 4 พร้อมด้วย</a:t>
            </a:r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นายวิทยา นนท์นภา 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รองผู้อำนวยการสำนักงานเขตพื้นที่การศึกษาประถมศึกษาบุรีรัมย์ </a:t>
            </a:r>
            <a:endParaRPr lang="th-TH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เขต 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4, ผู้อำนวยการกลุ่ม และศึกษานิเทศก์ ร่วมประชุมผู้อำนวยการสำนักงานเขตพื้นที่</a:t>
            </a:r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การศึกษา</a:t>
            </a:r>
          </a:p>
          <a:p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ทั่ว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ประเทศ ครั้งที่ 5/2563 ผ่านระบบ </a:t>
            </a:r>
            <a:r>
              <a:rPr lang="en-US" dirty="0">
                <a:latin typeface="Browallia New" panose="020B0604020202020204" pitchFamily="34" charset="-34"/>
                <a:cs typeface="Browallia New" panose="020B0604020202020204" pitchFamily="34" charset="-34"/>
              </a:rPr>
              <a:t>Video Conference </a:t>
            </a:r>
          </a:p>
          <a:p>
            <a:r>
              <a:rPr lang="en-US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</a:t>
            </a:r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ทั้งนี้  เป็น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การประชุมเพื่อชี้แจงเกี่ยวกับ</a:t>
            </a:r>
          </a:p>
          <a:p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  1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. สถานการณ์การแพร่ระบาดของโรคติดเชื้อไวรัสโค</a:t>
            </a:r>
            <a:r>
              <a:rPr lang="th-TH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นา 2019 (</a:t>
            </a:r>
            <a:r>
              <a:rPr lang="en-US" dirty="0">
                <a:latin typeface="Browallia New" panose="020B0604020202020204" pitchFamily="34" charset="-34"/>
                <a:cs typeface="Browallia New" panose="020B0604020202020204" pitchFamily="34" charset="-34"/>
              </a:rPr>
              <a:t>COVID - 19)</a:t>
            </a:r>
          </a:p>
          <a:p>
            <a:r>
              <a:rPr lang="en-US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  2</a:t>
            </a:r>
            <a:r>
              <a:rPr lang="en-US" dirty="0">
                <a:latin typeface="Browallia New" panose="020B0604020202020204" pitchFamily="34" charset="-34"/>
                <a:cs typeface="Browallia New" panose="020B0604020202020204" pitchFamily="34" charset="-34"/>
              </a:rPr>
              <a:t>. 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สรุปผลการทดลอง</a:t>
            </a:r>
            <a:r>
              <a:rPr lang="th-TH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การจัด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การเรียนการสอนรูปแบบทางไกลโดยใช้สื่อออนไลน์ ฯ</a:t>
            </a:r>
          </a:p>
          <a:p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  3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. การเตรียมการเปิดภาคเรียนที่ 1 ปีการศึกษา 2563 ของสำนักงาน</a:t>
            </a:r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คณะกรรมการ  </a:t>
            </a:r>
          </a:p>
          <a:p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การศึกษาขั้น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พื้นฐาน</a:t>
            </a:r>
            <a:endParaRPr lang="en-US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2" name="กล่องข้อความ 21"/>
          <p:cNvSpPr txBox="1"/>
          <p:nvPr/>
        </p:nvSpPr>
        <p:spPr>
          <a:xfrm>
            <a:off x="-2" y="9290447"/>
            <a:ext cx="69366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7030A0"/>
                </a:solidFill>
              </a:rPr>
              <a:t>    กลุ่มอำนวยการ  </a:t>
            </a:r>
            <a:r>
              <a:rPr lang="en-US" dirty="0" smtClean="0">
                <a:solidFill>
                  <a:srgbClr val="7030A0"/>
                </a:solidFill>
              </a:rPr>
              <a:t>:  </a:t>
            </a:r>
            <a:r>
              <a:rPr lang="th-TH" dirty="0" smtClean="0">
                <a:solidFill>
                  <a:srgbClr val="7030A0"/>
                </a:solidFill>
              </a:rPr>
              <a:t>งานประชาสัมพันธ์        </a:t>
            </a:r>
            <a:r>
              <a:rPr lang="th-TH" b="1" dirty="0" smtClean="0">
                <a:solidFill>
                  <a:srgbClr val="002060"/>
                </a:solidFill>
              </a:rPr>
              <a:t>สำนักงานเขตพื้นที่การศึกษาประถมศึกษาบุรีรัมย์  เขต  4  </a:t>
            </a:r>
          </a:p>
          <a:p>
            <a:r>
              <a:rPr lang="th-TH" sz="1600" b="1" dirty="0" smtClean="0">
                <a:solidFill>
                  <a:srgbClr val="002060"/>
                </a:solidFill>
              </a:rPr>
              <a:t>            หมู่ 3 บ้านโพนทอง  ต.</a:t>
            </a:r>
            <a:r>
              <a:rPr lang="th-TH" sz="1600" b="1" dirty="0" err="1" smtClean="0">
                <a:solidFill>
                  <a:srgbClr val="002060"/>
                </a:solidFill>
              </a:rPr>
              <a:t>พุทไธ</a:t>
            </a:r>
            <a:r>
              <a:rPr lang="th-TH" sz="1600" b="1" dirty="0" smtClean="0">
                <a:solidFill>
                  <a:srgbClr val="002060"/>
                </a:solidFill>
              </a:rPr>
              <a:t>สง อ.</a:t>
            </a:r>
            <a:r>
              <a:rPr lang="th-TH" sz="1600" b="1" dirty="0" err="1" smtClean="0">
                <a:solidFill>
                  <a:srgbClr val="002060"/>
                </a:solidFill>
              </a:rPr>
              <a:t>พุทไธ</a:t>
            </a:r>
            <a:r>
              <a:rPr lang="th-TH" sz="1600" b="1" dirty="0" smtClean="0">
                <a:solidFill>
                  <a:srgbClr val="002060"/>
                </a:solidFill>
              </a:rPr>
              <a:t>สง จ.บุรีรัมย์  31120  โทร. 0 4468 9445 โทรสาร 0 4468 9095                                                              </a:t>
            </a:r>
            <a:endParaRPr lang="th-TH" b="1" dirty="0">
              <a:solidFill>
                <a:srgbClr val="002060"/>
              </a:solidFill>
            </a:endParaRPr>
          </a:p>
        </p:txBody>
      </p:sp>
      <p:pic>
        <p:nvPicPr>
          <p:cNvPr id="28" name="รูปภาพ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1" t="13959" r="36852"/>
          <a:stretch/>
        </p:blipFill>
        <p:spPr>
          <a:xfrm>
            <a:off x="9766666" y="1682340"/>
            <a:ext cx="1783515" cy="2179200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006" y="2161573"/>
            <a:ext cx="2726730" cy="1160990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95" y="2203916"/>
            <a:ext cx="1125309" cy="1118611"/>
          </a:xfrm>
          <a:prstGeom prst="rect">
            <a:avLst/>
          </a:prstGeom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562" y="2177200"/>
            <a:ext cx="981860" cy="112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006" y="763994"/>
            <a:ext cx="2726730" cy="116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17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รูปภาพ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995" y="-239252"/>
            <a:ext cx="2553938" cy="1914590"/>
          </a:xfrm>
          <a:prstGeom prst="rect">
            <a:avLst/>
          </a:prstGeom>
        </p:spPr>
      </p:pic>
      <p:sp>
        <p:nvSpPr>
          <p:cNvPr id="21" name="กล่องข้อความ 20"/>
          <p:cNvSpPr txBox="1"/>
          <p:nvPr/>
        </p:nvSpPr>
        <p:spPr>
          <a:xfrm>
            <a:off x="18191" y="6603289"/>
            <a:ext cx="6858002" cy="258532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วันพฤหัสบดีที่  11 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มิถุนายน 2563 เวลา </a:t>
            </a:r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15.00 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น.</a:t>
            </a:r>
          </a:p>
          <a:p>
            <a:r>
              <a:rPr lang="th-TH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 นายศักดา  จันทร์ฝอย  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ผู้อำนวยการสำนักงานเขตพื้นที่การศึกษาประถมศึกษาบุรีรัมย์ เขต 4 </a:t>
            </a:r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r>
              <a:rPr lang="th-TH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นายโพชัน  ขุนาพรม  </a:t>
            </a:r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รองผู้อำนวยการสำนักงานเขตพื้นที่การศึกษาประถมศึกษาบุรีรัมย์ เขต 4 </a:t>
            </a:r>
          </a:p>
          <a:p>
            <a:r>
              <a:rPr lang="th-TH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นาย</a:t>
            </a:r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วิทยา นนท์นภา 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รองผู้อำนวยการสำนักงานเขตพื้นที่การศึกษาประถมศึกษาบุรีรัมย์ </a:t>
            </a:r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เขต 4  </a:t>
            </a:r>
          </a:p>
          <a:p>
            <a:r>
              <a:rPr lang="th-TH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นายพิทักษ์  สมพร้อม  </a:t>
            </a:r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รองผู้อำนวยการสำนักงานเขตพื้นที่การศึกษาประถมศึกษาบุรีรัมย์ เขต 4 ผู้อำนวยการ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 </a:t>
            </a:r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และบุคลากรทางการศึกษา  ประกาศเจตจำนงสุจริตในการบริหารงาน  เพื่อสร้างวัฒนธรรมองค์กรสุจริต  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</a:t>
            </a:r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ปร่งใส  และมีธรรมา</a:t>
            </a:r>
            <a:r>
              <a:rPr lang="th-TH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ภิ</a:t>
            </a:r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บาล  ประจำปีงบประมาณ 2563  เพื่อให้สำนักงานเขต</a:t>
            </a:r>
          </a:p>
          <a:p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พื้นที่การศึกษาประถมศึกษาบุรีรัมย์  เขต 4 เป็นสำนักงานเขตพื้นที่การศึกษาสุจริต  ตามข้อตกลง</a:t>
            </a:r>
          </a:p>
          <a:p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“</a:t>
            </a:r>
            <a:r>
              <a:rPr lang="th-TH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สพฐ</a:t>
            </a:r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.  ใสสะอาด  ปราศจากคอร</a:t>
            </a:r>
            <a:r>
              <a:rPr lang="th-TH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์รัปชั่น</a:t>
            </a:r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และต่อต้านการทุจริตทุกรูปแบบ</a:t>
            </a:r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endParaRPr lang="en-US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2" name="กล่องข้อความ 21"/>
          <p:cNvSpPr txBox="1"/>
          <p:nvPr/>
        </p:nvSpPr>
        <p:spPr>
          <a:xfrm>
            <a:off x="-2" y="9290447"/>
            <a:ext cx="6936640" cy="61555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7030A0"/>
                </a:solidFill>
              </a:rPr>
              <a:t>    กลุ่มอำนวยการ  </a:t>
            </a:r>
            <a:r>
              <a:rPr lang="en-US" dirty="0" smtClean="0">
                <a:solidFill>
                  <a:srgbClr val="7030A0"/>
                </a:solidFill>
              </a:rPr>
              <a:t>:  </a:t>
            </a:r>
            <a:r>
              <a:rPr lang="th-TH" dirty="0" smtClean="0">
                <a:solidFill>
                  <a:srgbClr val="7030A0"/>
                </a:solidFill>
              </a:rPr>
              <a:t>งานประชาสัมพันธ์        </a:t>
            </a:r>
            <a:r>
              <a:rPr lang="th-TH" b="1" dirty="0" smtClean="0">
                <a:solidFill>
                  <a:srgbClr val="002060"/>
                </a:solidFill>
              </a:rPr>
              <a:t>สำนักงานเขตพื้นที่การศึกษาประถมศึกษาบุรีรัมย์  เขต  4  </a:t>
            </a:r>
          </a:p>
          <a:p>
            <a:r>
              <a:rPr lang="th-TH" sz="1600" b="1" dirty="0" smtClean="0">
                <a:solidFill>
                  <a:srgbClr val="002060"/>
                </a:solidFill>
              </a:rPr>
              <a:t>            หมู่ 3 บ้านโพนทอง  ต.</a:t>
            </a:r>
            <a:r>
              <a:rPr lang="th-TH" sz="1600" b="1" dirty="0" err="1" smtClean="0">
                <a:solidFill>
                  <a:srgbClr val="002060"/>
                </a:solidFill>
              </a:rPr>
              <a:t>พุทไธ</a:t>
            </a:r>
            <a:r>
              <a:rPr lang="th-TH" sz="1600" b="1" dirty="0" smtClean="0">
                <a:solidFill>
                  <a:srgbClr val="002060"/>
                </a:solidFill>
              </a:rPr>
              <a:t>สง อ.</a:t>
            </a:r>
            <a:r>
              <a:rPr lang="th-TH" sz="1600" b="1" dirty="0" err="1" smtClean="0">
                <a:solidFill>
                  <a:srgbClr val="002060"/>
                </a:solidFill>
              </a:rPr>
              <a:t>พุทไธ</a:t>
            </a:r>
            <a:r>
              <a:rPr lang="th-TH" sz="1600" b="1" dirty="0" smtClean="0">
                <a:solidFill>
                  <a:srgbClr val="002060"/>
                </a:solidFill>
              </a:rPr>
              <a:t>สง จ.บุรีรัมย์  31120  โทร. 0 4468 9445 โทรสาร 0 4468 9095                                                              </a:t>
            </a:r>
            <a:endParaRPr lang="th-TH" b="1" dirty="0">
              <a:solidFill>
                <a:srgbClr val="002060"/>
              </a:solidFill>
            </a:endParaRPr>
          </a:p>
        </p:txBody>
      </p:sp>
      <p:pic>
        <p:nvPicPr>
          <p:cNvPr id="28" name="รูปภาพ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1" t="13959" r="36852"/>
          <a:stretch/>
        </p:blipFill>
        <p:spPr>
          <a:xfrm>
            <a:off x="9766666" y="1682340"/>
            <a:ext cx="1783515" cy="2179200"/>
          </a:xfrm>
          <a:prstGeom prst="rect">
            <a:avLst/>
          </a:prstGeom>
        </p:spPr>
      </p:pic>
      <p:sp>
        <p:nvSpPr>
          <p:cNvPr id="3" name="ชื่อเรื่อง 2"/>
          <p:cNvSpPr>
            <a:spLocks noGrp="1"/>
          </p:cNvSpPr>
          <p:nvPr>
            <p:ph type="ctrTitle"/>
          </p:nvPr>
        </p:nvSpPr>
        <p:spPr>
          <a:xfrm>
            <a:off x="692959" y="3975099"/>
            <a:ext cx="5829300" cy="327357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10" name="ชื่อเรื่องรอง 9"/>
          <p:cNvSpPr>
            <a:spLocks noGrp="1"/>
          </p:cNvSpPr>
          <p:nvPr>
            <p:ph type="subTitle" idx="1"/>
          </p:nvPr>
        </p:nvSpPr>
        <p:spPr>
          <a:xfrm>
            <a:off x="597693" y="3233888"/>
            <a:ext cx="5143500" cy="2391656"/>
          </a:xfrm>
        </p:spPr>
        <p:txBody>
          <a:bodyPr/>
          <a:lstStyle/>
          <a:p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1144102"/>
            <a:ext cx="6858000" cy="52840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852" y="1185064"/>
            <a:ext cx="2726730" cy="1160990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300" y="1217954"/>
            <a:ext cx="1125309" cy="1118611"/>
          </a:xfrm>
          <a:prstGeom prst="rect">
            <a:avLst/>
          </a:prstGeom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97" y="1214439"/>
            <a:ext cx="981860" cy="1122126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148"/>
          <a:stretch/>
        </p:blipFill>
        <p:spPr>
          <a:xfrm>
            <a:off x="0" y="-5021"/>
            <a:ext cx="6858000" cy="1149123"/>
          </a:xfrm>
          <a:prstGeom prst="rect">
            <a:avLst/>
          </a:prstGeom>
        </p:spPr>
      </p:pic>
      <p:pic>
        <p:nvPicPr>
          <p:cNvPr id="24" name="รูปภาพ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2" t="16124" r="15987" b="10816"/>
          <a:stretch/>
        </p:blipFill>
        <p:spPr>
          <a:xfrm>
            <a:off x="0" y="3534287"/>
            <a:ext cx="2407588" cy="1304063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สี่เหลี่ยมผืนผ้า 13"/>
          <p:cNvSpPr/>
          <p:nvPr/>
        </p:nvSpPr>
        <p:spPr>
          <a:xfrm>
            <a:off x="677330" y="2256143"/>
            <a:ext cx="558197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เจตจำนงสุจริตในการบริหารงาน</a:t>
            </a:r>
          </a:p>
          <a:p>
            <a:pPr algn="ctr"/>
            <a:r>
              <a:rPr lang="th-TH" sz="3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สำนักงานเขตพื้นที่การศึกษาประถมศึกษาบุรีรัมย์ เขต 4</a:t>
            </a:r>
            <a:endParaRPr lang="th-TH" sz="3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5" r="22281"/>
          <a:stretch/>
        </p:blipFill>
        <p:spPr>
          <a:xfrm>
            <a:off x="102441" y="1142769"/>
            <a:ext cx="1162515" cy="1353625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"/>
          <a:stretch/>
        </p:blipFill>
        <p:spPr>
          <a:xfrm>
            <a:off x="2389395" y="3533493"/>
            <a:ext cx="2429549" cy="1404509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931" y="3524148"/>
            <a:ext cx="2039056" cy="1362026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" y="4834958"/>
            <a:ext cx="2404306" cy="1606002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588" y="4841893"/>
            <a:ext cx="2388700" cy="1595577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2" r="7009"/>
          <a:stretch/>
        </p:blipFill>
        <p:spPr>
          <a:xfrm>
            <a:off x="4800039" y="4834958"/>
            <a:ext cx="2076154" cy="159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55978"/>
      </p:ext>
    </p:extLst>
  </p:cSld>
  <p:clrMapOvr>
    <a:masterClrMapping/>
  </p:clrMapOvr>
</p:sld>
</file>

<file path=ppt/theme/theme1.xml><?xml version="1.0" encoding="utf-8"?>
<a:theme xmlns:a="http://schemas.openxmlformats.org/drawingml/2006/main" name="เส้นบาง">
  <a:themeElements>
    <a:clrScheme name="เส้นบาง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เส้นบาง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เส้นบาง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</TotalTime>
  <Words>379</Words>
  <Application>Microsoft Office PowerPoint</Application>
  <PresentationFormat>กระดาษ A4 (210x297 มม.)</PresentationFormat>
  <Paragraphs>29</Paragraphs>
  <Slides>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</vt:i4>
      </vt:variant>
    </vt:vector>
  </HeadingPairs>
  <TitlesOfParts>
    <vt:vector size="9" baseType="lpstr">
      <vt:lpstr>Browallia New</vt:lpstr>
      <vt:lpstr>Century Gothic</vt:lpstr>
      <vt:lpstr>DilleniaUPC</vt:lpstr>
      <vt:lpstr>TH SarabunPSK</vt:lpstr>
      <vt:lpstr>Wingdings 3</vt:lpstr>
      <vt:lpstr>เส้นบาง</vt:lpstr>
      <vt:lpstr>ข่าวประชาสัมพันธ์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ข่าวประชาสัมพันธ์</dc:title>
  <dc:creator>FONN</dc:creator>
  <cp:lastModifiedBy>FONN</cp:lastModifiedBy>
  <cp:revision>27</cp:revision>
  <dcterms:created xsi:type="dcterms:W3CDTF">2020-03-11T06:49:59Z</dcterms:created>
  <dcterms:modified xsi:type="dcterms:W3CDTF">2020-06-12T04:08:59Z</dcterms:modified>
</cp:coreProperties>
</file>